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6858000" cx="9144000"/>
  <p:notesSz cx="6858000" cy="9144000"/>
  <p:embeddedFontLst>
    <p:embeddedFont>
      <p:font typeface="Rambla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8B8413C9-E11C-4CDF-89FF-84D212646B8A}">
  <a:tblStyle styleId="{8B8413C9-E11C-4CDF-89FF-84D212646B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mbla-bold.fntdata"/><Relationship Id="rId11" Type="http://schemas.openxmlformats.org/officeDocument/2006/relationships/slide" Target="slides/slide6.xml"/><Relationship Id="rId22" Type="http://schemas.openxmlformats.org/officeDocument/2006/relationships/font" Target="fonts/Rambla-boldItalic.fntdata"/><Relationship Id="rId10" Type="http://schemas.openxmlformats.org/officeDocument/2006/relationships/slide" Target="slides/slide5.xml"/><Relationship Id="rId21" Type="http://schemas.openxmlformats.org/officeDocument/2006/relationships/font" Target="fonts/Rambla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ambla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Char char="●"/>
              <a:defRPr sz="1100"/>
            </a:lvl1pPr>
            <a:lvl2pPr lvl="1">
              <a:spcBef>
                <a:spcPts val="0"/>
              </a:spcBef>
              <a:buChar char="○"/>
              <a:defRPr sz="1100"/>
            </a:lvl2pPr>
            <a:lvl3pPr lvl="2">
              <a:spcBef>
                <a:spcPts val="0"/>
              </a:spcBef>
              <a:buChar char="■"/>
              <a:defRPr sz="1100"/>
            </a:lvl3pPr>
            <a:lvl4pPr lvl="3">
              <a:spcBef>
                <a:spcPts val="0"/>
              </a:spcBef>
              <a:buChar char="●"/>
              <a:defRPr sz="1100"/>
            </a:lvl4pPr>
            <a:lvl5pPr lvl="4">
              <a:spcBef>
                <a:spcPts val="0"/>
              </a:spcBef>
              <a:buChar char="○"/>
              <a:defRPr sz="1100"/>
            </a:lvl5pPr>
            <a:lvl6pPr lvl="5">
              <a:spcBef>
                <a:spcPts val="0"/>
              </a:spcBef>
              <a:buChar char="■"/>
              <a:defRPr sz="1100"/>
            </a:lvl6pPr>
            <a:lvl7pPr lvl="6">
              <a:spcBef>
                <a:spcPts val="0"/>
              </a:spcBef>
              <a:buChar char="●"/>
              <a:defRPr sz="1100"/>
            </a:lvl7pPr>
            <a:lvl8pPr lvl="7">
              <a:spcBef>
                <a:spcPts val="0"/>
              </a:spcBef>
              <a:buChar char="○"/>
              <a:defRPr sz="1100"/>
            </a:lvl8pPr>
            <a:lvl9pPr lvl="8">
              <a:spcBef>
                <a:spcPts val="0"/>
              </a:spcBef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Shape 5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Shape 5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Shape 9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Shape 10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Shape 12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Shape 14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0" y="0"/>
            <a:ext cx="9144000" cy="6902099"/>
          </a:xfrm>
          <a:prstGeom prst="rect">
            <a:avLst/>
          </a:prstGeom>
          <a:gradFill>
            <a:gsLst>
              <a:gs pos="0">
                <a:srgbClr val="003171"/>
              </a:gs>
              <a:gs pos="100000">
                <a:srgbClr val="549FFF"/>
              </a:gs>
            </a:gsLst>
            <a:lin ang="7920000" scaled="0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" name="Shape 11"/>
          <p:cNvSpPr/>
          <p:nvPr/>
        </p:nvSpPr>
        <p:spPr>
          <a:xfrm flipH="1">
            <a:off x="-3832" y="16052"/>
            <a:ext cx="10925833" cy="6881034"/>
          </a:xfrm>
          <a:custGeom>
            <a:pathLst>
              <a:path extrusionOk="0" h="6863875" w="24279631">
                <a:moveTo>
                  <a:pt x="9291599" y="0"/>
                </a:moveTo>
                <a:lnTo>
                  <a:pt x="24279631" y="5875"/>
                </a:lnTo>
                <a:lnTo>
                  <a:pt x="24250422" y="6863875"/>
                </a:lnTo>
                <a:lnTo>
                  <a:pt x="8740466" y="6858000"/>
                </a:lnTo>
                <a:cubicBezTo>
                  <a:pt x="0" y="3062308"/>
                  <a:pt x="7449035" y="312298"/>
                  <a:pt x="9291599" y="0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40784"/>
                </a:srgbClr>
              </a:gs>
              <a:gs pos="41000">
                <a:srgbClr val="003171">
                  <a:alpha val="94901"/>
                </a:srgbClr>
              </a:gs>
              <a:gs pos="100000">
                <a:srgbClr val="003171">
                  <a:alpha val="94901"/>
                </a:srgbClr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" name="Shape 12"/>
          <p:cNvSpPr/>
          <p:nvPr/>
        </p:nvSpPr>
        <p:spPr>
          <a:xfrm flipH="1">
            <a:off x="14659" y="881"/>
            <a:ext cx="10500940" cy="6881034"/>
          </a:xfrm>
          <a:custGeom>
            <a:pathLst>
              <a:path extrusionOk="0" h="6863875" w="24279631">
                <a:moveTo>
                  <a:pt x="9291599" y="0"/>
                </a:moveTo>
                <a:lnTo>
                  <a:pt x="24279631" y="5875"/>
                </a:lnTo>
                <a:lnTo>
                  <a:pt x="24250422" y="6863875"/>
                </a:lnTo>
                <a:lnTo>
                  <a:pt x="8740466" y="6858000"/>
                </a:lnTo>
                <a:cubicBezTo>
                  <a:pt x="0" y="3062308"/>
                  <a:pt x="7449035" y="312298"/>
                  <a:pt x="9291599" y="0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" name="Shape 13"/>
          <p:cNvSpPr/>
          <p:nvPr/>
        </p:nvSpPr>
        <p:spPr>
          <a:xfrm>
            <a:off x="-846666" y="-881"/>
            <a:ext cx="2167466" cy="6906895"/>
          </a:xfrm>
          <a:custGeom>
            <a:pathLst>
              <a:path extrusionOk="0" h="6180667" w="2167467">
                <a:moveTo>
                  <a:pt x="939800" y="0"/>
                </a:moveTo>
                <a:lnTo>
                  <a:pt x="1905000" y="5881"/>
                </a:lnTo>
                <a:cubicBezTo>
                  <a:pt x="2167467" y="1035992"/>
                  <a:pt x="0" y="1848556"/>
                  <a:pt x="1896533" y="6180667"/>
                </a:cubicBezTo>
                <a:lnTo>
                  <a:pt x="939800" y="6180667"/>
                </a:lnTo>
                <a:lnTo>
                  <a:pt x="939800" y="0"/>
                </a:lnTo>
                <a:close/>
              </a:path>
            </a:pathLst>
          </a:custGeom>
          <a:gradFill>
            <a:gsLst>
              <a:gs pos="0">
                <a:srgbClr val="003171">
                  <a:alpha val="20784"/>
                </a:srgbClr>
              </a:gs>
              <a:gs pos="100000">
                <a:srgbClr val="65A8FF">
                  <a:alpha val="20784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" name="Shape 14"/>
          <p:cNvSpPr/>
          <p:nvPr/>
        </p:nvSpPr>
        <p:spPr>
          <a:xfrm flipH="1" rot="10800000">
            <a:off x="-524933" y="-4974"/>
            <a:ext cx="1403434" cy="6906895"/>
          </a:xfrm>
          <a:custGeom>
            <a:pathLst>
              <a:path extrusionOk="0" h="6180667" w="2167467">
                <a:moveTo>
                  <a:pt x="939800" y="0"/>
                </a:moveTo>
                <a:lnTo>
                  <a:pt x="1905000" y="5881"/>
                </a:lnTo>
                <a:cubicBezTo>
                  <a:pt x="2167467" y="1035992"/>
                  <a:pt x="0" y="1848556"/>
                  <a:pt x="1896533" y="6180667"/>
                </a:cubicBezTo>
                <a:lnTo>
                  <a:pt x="939800" y="6180667"/>
                </a:lnTo>
                <a:lnTo>
                  <a:pt x="939800" y="0"/>
                </a:lnTo>
                <a:close/>
              </a:path>
            </a:pathLst>
          </a:custGeom>
          <a:gradFill>
            <a:gsLst>
              <a:gs pos="0">
                <a:srgbClr val="003171">
                  <a:alpha val="20784"/>
                </a:srgbClr>
              </a:gs>
              <a:gs pos="100000">
                <a:srgbClr val="65A8FF">
                  <a:alpha val="20784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" name="Shape 15"/>
          <p:cNvSpPr txBox="1"/>
          <p:nvPr>
            <p:ph type="ctrTitle"/>
          </p:nvPr>
        </p:nvSpPr>
        <p:spPr>
          <a:xfrm>
            <a:off x="1082040" y="1656080"/>
            <a:ext cx="7050900" cy="14700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 algn="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Shape 16"/>
          <p:cNvSpPr txBox="1"/>
          <p:nvPr>
            <p:ph idx="1" type="subTitle"/>
          </p:nvPr>
        </p:nvSpPr>
        <p:spPr>
          <a:xfrm>
            <a:off x="1082040" y="3230879"/>
            <a:ext cx="7035899" cy="925499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algn="r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buClr>
                <a:schemeClr val="lt1"/>
              </a:buClr>
              <a:buNone/>
              <a:defRPr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Shape 17"/>
          <p:cNvSpPr txBox="1"/>
          <p:nvPr>
            <p:ph idx="12" type="sldNum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x">
  <p:cSld name="Title and 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 flipH="1" rot="10800000">
            <a:off x="-348182" y="-21899"/>
            <a:ext cx="1723519" cy="6879899"/>
          </a:xfrm>
          <a:custGeom>
            <a:pathLst>
              <a:path extrusionOk="0" h="6879900" w="4476675">
                <a:moveTo>
                  <a:pt x="4476676" y="16025"/>
                </a:moveTo>
                <a:lnTo>
                  <a:pt x="879695" y="0"/>
                </a:lnTo>
                <a:cubicBezTo>
                  <a:pt x="886211" y="2293300"/>
                  <a:pt x="892726" y="4586600"/>
                  <a:pt x="899242" y="6879900"/>
                </a:cubicBezTo>
                <a:lnTo>
                  <a:pt x="3909760" y="6861462"/>
                </a:lnTo>
                <a:cubicBezTo>
                  <a:pt x="0" y="3547544"/>
                  <a:pt x="1695771" y="1824359"/>
                  <a:pt x="4476676" y="16025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" name="Shape 20"/>
          <p:cNvSpPr txBox="1"/>
          <p:nvPr>
            <p:ph idx="1" type="body"/>
          </p:nvPr>
        </p:nvSpPr>
        <p:spPr>
          <a:xfrm>
            <a:off x="457200" y="1658990"/>
            <a:ext cx="8229600" cy="4840499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1" name="Shape 21"/>
          <p:cNvSpPr/>
          <p:nvPr/>
        </p:nvSpPr>
        <p:spPr>
          <a:xfrm flipH="1" rot="10800000">
            <a:off x="-1118653" y="-4700"/>
            <a:ext cx="3100650" cy="6862700"/>
          </a:xfrm>
          <a:custGeom>
            <a:pathLst>
              <a:path extrusionOk="0" h="6879900" w="8053639">
                <a:moveTo>
                  <a:pt x="4696126" y="16025"/>
                </a:moveTo>
                <a:lnTo>
                  <a:pt x="2920537" y="0"/>
                </a:lnTo>
                <a:cubicBezTo>
                  <a:pt x="2927053" y="2293300"/>
                  <a:pt x="2933568" y="4586600"/>
                  <a:pt x="2940084" y="6879900"/>
                </a:cubicBezTo>
                <a:lnTo>
                  <a:pt x="4085318" y="6861462"/>
                </a:lnTo>
                <a:cubicBezTo>
                  <a:pt x="8053639" y="4651267"/>
                  <a:pt x="0" y="3113439"/>
                  <a:pt x="4696126" y="16025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" name="Shape 22"/>
          <p:cNvSpPr/>
          <p:nvPr/>
        </p:nvSpPr>
        <p:spPr>
          <a:xfrm rot="10800000">
            <a:off x="8088846" y="-6969"/>
            <a:ext cx="1100667" cy="6864969"/>
          </a:xfrm>
          <a:custGeom>
            <a:pathLst>
              <a:path extrusionOk="0" h="6916846" w="1100668">
                <a:moveTo>
                  <a:pt x="0" y="11711"/>
                </a:moveTo>
                <a:lnTo>
                  <a:pt x="956734" y="0"/>
                </a:lnTo>
                <a:cubicBezTo>
                  <a:pt x="33869" y="3419922"/>
                  <a:pt x="220135" y="4504457"/>
                  <a:pt x="1100668" y="6916846"/>
                </a:cubicBezTo>
                <a:lnTo>
                  <a:pt x="0" y="6916846"/>
                </a:lnTo>
                <a:lnTo>
                  <a:pt x="0" y="11711"/>
                </a:lnTo>
                <a:close/>
              </a:path>
            </a:pathLst>
          </a:custGeom>
          <a:gradFill>
            <a:gsLst>
              <a:gs pos="0">
                <a:srgbClr val="003171"/>
              </a:gs>
              <a:gs pos="100000">
                <a:srgbClr val="65A8FF"/>
              </a:gs>
            </a:gsLst>
            <a:lin ang="5700000" scaled="0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" name="Shape 23"/>
          <p:cNvSpPr txBox="1"/>
          <p:nvPr>
            <p:ph type="title"/>
          </p:nvPr>
        </p:nvSpPr>
        <p:spPr>
          <a:xfrm>
            <a:off x="457200" y="274637"/>
            <a:ext cx="8229600" cy="13257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woColTx">
  <p:cSld name="Title and two 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/>
          <p:nvPr/>
        </p:nvSpPr>
        <p:spPr>
          <a:xfrm flipH="1" rot="10800000">
            <a:off x="-348182" y="-21899"/>
            <a:ext cx="1723519" cy="6879899"/>
          </a:xfrm>
          <a:custGeom>
            <a:pathLst>
              <a:path extrusionOk="0" h="6879900" w="4476675">
                <a:moveTo>
                  <a:pt x="4476676" y="16025"/>
                </a:moveTo>
                <a:lnTo>
                  <a:pt x="879695" y="0"/>
                </a:lnTo>
                <a:cubicBezTo>
                  <a:pt x="886211" y="2293300"/>
                  <a:pt x="892726" y="4586600"/>
                  <a:pt x="899242" y="6879900"/>
                </a:cubicBezTo>
                <a:lnTo>
                  <a:pt x="3909760" y="6861462"/>
                </a:lnTo>
                <a:cubicBezTo>
                  <a:pt x="0" y="3547544"/>
                  <a:pt x="1695771" y="1824359"/>
                  <a:pt x="4476676" y="16025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7" name="Shape 27"/>
          <p:cNvSpPr/>
          <p:nvPr/>
        </p:nvSpPr>
        <p:spPr>
          <a:xfrm flipH="1" rot="10800000">
            <a:off x="-1118653" y="-4700"/>
            <a:ext cx="3100650" cy="6862700"/>
          </a:xfrm>
          <a:custGeom>
            <a:pathLst>
              <a:path extrusionOk="0" h="6879900" w="8053639">
                <a:moveTo>
                  <a:pt x="4696126" y="16025"/>
                </a:moveTo>
                <a:lnTo>
                  <a:pt x="2920537" y="0"/>
                </a:lnTo>
                <a:cubicBezTo>
                  <a:pt x="2927053" y="2293300"/>
                  <a:pt x="2933568" y="4586600"/>
                  <a:pt x="2940084" y="6879900"/>
                </a:cubicBezTo>
                <a:lnTo>
                  <a:pt x="4085318" y="6861462"/>
                </a:lnTo>
                <a:cubicBezTo>
                  <a:pt x="8053639" y="4651267"/>
                  <a:pt x="0" y="3113439"/>
                  <a:pt x="4696126" y="16025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" name="Shape 28"/>
          <p:cNvSpPr/>
          <p:nvPr/>
        </p:nvSpPr>
        <p:spPr>
          <a:xfrm rot="10800000">
            <a:off x="8088846" y="-6969"/>
            <a:ext cx="1100667" cy="6864969"/>
          </a:xfrm>
          <a:custGeom>
            <a:pathLst>
              <a:path extrusionOk="0" h="6916846" w="1100668">
                <a:moveTo>
                  <a:pt x="0" y="11711"/>
                </a:moveTo>
                <a:lnTo>
                  <a:pt x="956734" y="0"/>
                </a:lnTo>
                <a:cubicBezTo>
                  <a:pt x="33869" y="3419922"/>
                  <a:pt x="220135" y="4504457"/>
                  <a:pt x="1100668" y="6916846"/>
                </a:cubicBezTo>
                <a:lnTo>
                  <a:pt x="0" y="6916846"/>
                </a:lnTo>
                <a:lnTo>
                  <a:pt x="0" y="11711"/>
                </a:lnTo>
                <a:close/>
              </a:path>
            </a:pathLst>
          </a:custGeom>
          <a:gradFill>
            <a:gsLst>
              <a:gs pos="0">
                <a:srgbClr val="003171"/>
              </a:gs>
              <a:gs pos="100000">
                <a:srgbClr val="65A8FF"/>
              </a:gs>
            </a:gsLst>
            <a:lin ang="5700000" scaled="0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9" name="Shape 29"/>
          <p:cNvSpPr txBox="1"/>
          <p:nvPr>
            <p:ph type="title"/>
          </p:nvPr>
        </p:nvSpPr>
        <p:spPr>
          <a:xfrm>
            <a:off x="457200" y="274637"/>
            <a:ext cx="8229600" cy="13257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457200" y="1658990"/>
            <a:ext cx="4038599" cy="4840499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defRPr sz="2800"/>
            </a:lvl1pPr>
            <a:lvl2pPr lvl="1">
              <a:spcBef>
                <a:spcPts val="0"/>
              </a:spcBef>
              <a:defRPr sz="2400"/>
            </a:lvl2pPr>
            <a:lvl3pPr lvl="2">
              <a:spcBef>
                <a:spcPts val="0"/>
              </a:spcBef>
              <a:defRPr sz="2000"/>
            </a:lvl3pPr>
            <a:lvl4pPr lvl="3">
              <a:spcBef>
                <a:spcPts val="0"/>
              </a:spcBef>
              <a:defRPr sz="1800"/>
            </a:lvl4pPr>
            <a:lvl5pPr lvl="4">
              <a:spcBef>
                <a:spcPts val="0"/>
              </a:spcBef>
              <a:defRPr sz="1800"/>
            </a:lvl5pPr>
            <a:lvl6pPr lvl="5">
              <a:spcBef>
                <a:spcPts val="0"/>
              </a:spcBef>
              <a:defRPr sz="1800"/>
            </a:lvl6pPr>
            <a:lvl7pPr lvl="6">
              <a:spcBef>
                <a:spcPts val="0"/>
              </a:spcBef>
              <a:defRPr sz="1800"/>
            </a:lvl7pPr>
            <a:lvl8pPr lvl="7">
              <a:spcBef>
                <a:spcPts val="0"/>
              </a:spcBef>
              <a:defRPr sz="1800"/>
            </a:lvl8pPr>
            <a:lvl9pPr lvl="8">
              <a:spcBef>
                <a:spcPts val="0"/>
              </a:spcBef>
              <a:defRPr sz="1800"/>
            </a:lvl9pPr>
          </a:lstStyle>
          <a:p/>
        </p:txBody>
      </p:sp>
      <p:sp>
        <p:nvSpPr>
          <p:cNvPr id="31" name="Shape 31"/>
          <p:cNvSpPr txBox="1"/>
          <p:nvPr>
            <p:ph idx="2" type="body"/>
          </p:nvPr>
        </p:nvSpPr>
        <p:spPr>
          <a:xfrm>
            <a:off x="4648200" y="1658990"/>
            <a:ext cx="4038599" cy="4840499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defRPr sz="2800"/>
            </a:lvl1pPr>
            <a:lvl2pPr lvl="1">
              <a:spcBef>
                <a:spcPts val="0"/>
              </a:spcBef>
              <a:defRPr sz="2400"/>
            </a:lvl2pPr>
            <a:lvl3pPr lvl="2">
              <a:spcBef>
                <a:spcPts val="0"/>
              </a:spcBef>
              <a:defRPr sz="2000"/>
            </a:lvl3pPr>
            <a:lvl4pPr lvl="3">
              <a:spcBef>
                <a:spcPts val="0"/>
              </a:spcBef>
              <a:defRPr sz="1800"/>
            </a:lvl4pPr>
            <a:lvl5pPr lvl="4">
              <a:spcBef>
                <a:spcPts val="0"/>
              </a:spcBef>
              <a:defRPr sz="1800"/>
            </a:lvl5pPr>
            <a:lvl6pPr lvl="5">
              <a:spcBef>
                <a:spcPts val="0"/>
              </a:spcBef>
              <a:defRPr sz="1800"/>
            </a:lvl6pPr>
            <a:lvl7pPr lvl="6">
              <a:spcBef>
                <a:spcPts val="0"/>
              </a:spcBef>
              <a:defRPr sz="1800"/>
            </a:lvl7pPr>
            <a:lvl8pPr lvl="7">
              <a:spcBef>
                <a:spcPts val="0"/>
              </a:spcBef>
              <a:defRPr sz="1800"/>
            </a:lvl8pPr>
            <a:lvl9pPr lvl="8">
              <a:spcBef>
                <a:spcPts val="0"/>
              </a:spcBef>
              <a:defRPr sz="1800"/>
            </a:lvl9pPr>
          </a:lstStyle>
          <a:p/>
        </p:txBody>
      </p:sp>
      <p:sp>
        <p:nvSpPr>
          <p:cNvPr id="32" name="Shape 32"/>
          <p:cNvSpPr txBox="1"/>
          <p:nvPr>
            <p:ph idx="12" type="sldNum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Only">
  <p:cSld name="Title 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/>
          <p:nvPr/>
        </p:nvSpPr>
        <p:spPr>
          <a:xfrm flipH="1" rot="10800000">
            <a:off x="-348182" y="-21899"/>
            <a:ext cx="1723519" cy="6879899"/>
          </a:xfrm>
          <a:custGeom>
            <a:pathLst>
              <a:path extrusionOk="0" h="6879900" w="4476675">
                <a:moveTo>
                  <a:pt x="4476676" y="16025"/>
                </a:moveTo>
                <a:lnTo>
                  <a:pt x="879695" y="0"/>
                </a:lnTo>
                <a:cubicBezTo>
                  <a:pt x="886211" y="2293300"/>
                  <a:pt x="892726" y="4586600"/>
                  <a:pt x="899242" y="6879900"/>
                </a:cubicBezTo>
                <a:lnTo>
                  <a:pt x="3909760" y="6861462"/>
                </a:lnTo>
                <a:cubicBezTo>
                  <a:pt x="0" y="3547544"/>
                  <a:pt x="1695771" y="1824359"/>
                  <a:pt x="4476676" y="16025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5" name="Shape 35"/>
          <p:cNvSpPr/>
          <p:nvPr/>
        </p:nvSpPr>
        <p:spPr>
          <a:xfrm flipH="1" rot="10800000">
            <a:off x="-1118653" y="-4700"/>
            <a:ext cx="3100650" cy="6862700"/>
          </a:xfrm>
          <a:custGeom>
            <a:pathLst>
              <a:path extrusionOk="0" h="6879900" w="8053639">
                <a:moveTo>
                  <a:pt x="4696126" y="16025"/>
                </a:moveTo>
                <a:lnTo>
                  <a:pt x="2920537" y="0"/>
                </a:lnTo>
                <a:cubicBezTo>
                  <a:pt x="2927053" y="2293300"/>
                  <a:pt x="2933568" y="4586600"/>
                  <a:pt x="2940084" y="6879900"/>
                </a:cubicBezTo>
                <a:lnTo>
                  <a:pt x="4085318" y="6861462"/>
                </a:lnTo>
                <a:cubicBezTo>
                  <a:pt x="8053639" y="4651267"/>
                  <a:pt x="0" y="3113439"/>
                  <a:pt x="4696126" y="16025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6" name="Shape 36"/>
          <p:cNvSpPr/>
          <p:nvPr/>
        </p:nvSpPr>
        <p:spPr>
          <a:xfrm rot="10800000">
            <a:off x="8088846" y="-6969"/>
            <a:ext cx="1100667" cy="6864969"/>
          </a:xfrm>
          <a:custGeom>
            <a:pathLst>
              <a:path extrusionOk="0" h="6916846" w="1100668">
                <a:moveTo>
                  <a:pt x="0" y="11711"/>
                </a:moveTo>
                <a:lnTo>
                  <a:pt x="956734" y="0"/>
                </a:lnTo>
                <a:cubicBezTo>
                  <a:pt x="33869" y="3419922"/>
                  <a:pt x="220135" y="4504457"/>
                  <a:pt x="1100668" y="6916846"/>
                </a:cubicBezTo>
                <a:lnTo>
                  <a:pt x="0" y="6916846"/>
                </a:lnTo>
                <a:lnTo>
                  <a:pt x="0" y="11711"/>
                </a:lnTo>
                <a:close/>
              </a:path>
            </a:pathLst>
          </a:custGeom>
          <a:gradFill>
            <a:gsLst>
              <a:gs pos="0">
                <a:srgbClr val="003171"/>
              </a:gs>
              <a:gs pos="100000">
                <a:srgbClr val="65A8FF"/>
              </a:gs>
            </a:gsLst>
            <a:lin ang="5700000" scaled="0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457200" y="274637"/>
            <a:ext cx="8229600" cy="13257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38" name="Shape 38"/>
          <p:cNvSpPr txBox="1"/>
          <p:nvPr>
            <p:ph idx="12" type="sldNum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Ca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Shape 40"/>
          <p:cNvGrpSpPr/>
          <p:nvPr/>
        </p:nvGrpSpPr>
        <p:grpSpPr>
          <a:xfrm>
            <a:off x="-6264" y="4933386"/>
            <a:ext cx="9150267" cy="3100650"/>
            <a:chOff x="-6264" y="4933386"/>
            <a:chExt cx="9150267" cy="3100650"/>
          </a:xfrm>
        </p:grpSpPr>
        <p:sp>
          <p:nvSpPr>
            <p:cNvPr id="41" name="Shape 41"/>
            <p:cNvSpPr/>
            <p:nvPr/>
          </p:nvSpPr>
          <p:spPr>
            <a:xfrm>
              <a:off x="-7" y="5537200"/>
              <a:ext cx="9144008" cy="1574769"/>
            </a:xfrm>
            <a:custGeom>
              <a:pathLst>
                <a:path extrusionOk="0" h="1257301" w="9144009">
                  <a:moveTo>
                    <a:pt x="5" y="266700"/>
                  </a:moveTo>
                  <a:cubicBezTo>
                    <a:pt x="8115305" y="1257301"/>
                    <a:pt x="7620009" y="0"/>
                    <a:pt x="9144009" y="186267"/>
                  </a:cubicBezTo>
                  <a:cubicBezTo>
                    <a:pt x="9144008" y="441678"/>
                    <a:pt x="9143998" y="818763"/>
                    <a:pt x="9143997" y="1074174"/>
                  </a:cubicBezTo>
                  <a:lnTo>
                    <a:pt x="0" y="1086874"/>
                  </a:lnTo>
                  <a:cubicBezTo>
                    <a:pt x="0" y="854041"/>
                    <a:pt x="5" y="499533"/>
                    <a:pt x="5" y="266700"/>
                  </a:cubicBezTo>
                  <a:close/>
                </a:path>
              </a:pathLst>
            </a:custGeom>
            <a:gradFill>
              <a:gsLst>
                <a:gs pos="0">
                  <a:srgbClr val="549FFF"/>
                </a:gs>
                <a:gs pos="100000">
                  <a:srgbClr val="003171">
                    <a:alpha val="51764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45700" lIns="91425" rIns="91425" wrap="square" tIns="4570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2" name="Shape 42"/>
            <p:cNvSpPr/>
            <p:nvPr/>
          </p:nvSpPr>
          <p:spPr>
            <a:xfrm flipH="1" rot="5400000">
              <a:off x="3018543" y="1908578"/>
              <a:ext cx="3100650" cy="9150266"/>
            </a:xfrm>
            <a:custGeom>
              <a:pathLst>
                <a:path extrusionOk="0" h="6879900" w="8053639">
                  <a:moveTo>
                    <a:pt x="4696126" y="16025"/>
                  </a:moveTo>
                  <a:lnTo>
                    <a:pt x="2920537" y="0"/>
                  </a:lnTo>
                  <a:cubicBezTo>
                    <a:pt x="2927053" y="2293300"/>
                    <a:pt x="2933568" y="4586600"/>
                    <a:pt x="2940084" y="6879900"/>
                  </a:cubicBezTo>
                  <a:lnTo>
                    <a:pt x="4085318" y="6861462"/>
                  </a:lnTo>
                  <a:cubicBezTo>
                    <a:pt x="8053639" y="4651267"/>
                    <a:pt x="0" y="3113439"/>
                    <a:pt x="4696126" y="16025"/>
                  </a:cubicBezTo>
                  <a:close/>
                </a:path>
              </a:pathLst>
            </a:custGeom>
            <a:gradFill>
              <a:gsLst>
                <a:gs pos="0">
                  <a:srgbClr val="549FFF">
                    <a:alpha val="78823"/>
                  </a:srgbClr>
                </a:gs>
                <a:gs pos="41000">
                  <a:srgbClr val="003171">
                    <a:alpha val="78823"/>
                  </a:srgbClr>
                </a:gs>
                <a:gs pos="100000">
                  <a:srgbClr val="003171">
                    <a:alpha val="78823"/>
                  </a:srgbClr>
                </a:gs>
              </a:gsLst>
              <a:path path="circle">
                <a:fillToRect r="100%" t="100%"/>
              </a:path>
              <a:tileRect b="-100%" l="-100%"/>
            </a:gradFill>
            <a:ln>
              <a:noFill/>
            </a:ln>
          </p:spPr>
          <p:txBody>
            <a:bodyPr anchorCtr="0" anchor="ctr" bIns="45700" lIns="91425" rIns="91425" wrap="square" tIns="4570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3" name="Shape 43"/>
            <p:cNvSpPr/>
            <p:nvPr/>
          </p:nvSpPr>
          <p:spPr>
            <a:xfrm>
              <a:off x="-7" y="5740400"/>
              <a:ext cx="9144010" cy="1574769"/>
            </a:xfrm>
            <a:custGeom>
              <a:pathLst>
                <a:path extrusionOk="0" h="1257301" w="9144011">
                  <a:moveTo>
                    <a:pt x="7" y="266700"/>
                  </a:moveTo>
                  <a:cubicBezTo>
                    <a:pt x="8115307" y="1257301"/>
                    <a:pt x="7620011" y="0"/>
                    <a:pt x="9144011" y="186267"/>
                  </a:cubicBezTo>
                  <a:lnTo>
                    <a:pt x="9144011" y="921775"/>
                  </a:lnTo>
                  <a:lnTo>
                    <a:pt x="0" y="931914"/>
                  </a:lnTo>
                  <a:cubicBezTo>
                    <a:pt x="0" y="699081"/>
                    <a:pt x="7" y="499533"/>
                    <a:pt x="7" y="266700"/>
                  </a:cubicBezTo>
                  <a:close/>
                </a:path>
              </a:pathLst>
            </a:custGeom>
            <a:gradFill>
              <a:gsLst>
                <a:gs pos="0">
                  <a:srgbClr val="549FFF">
                    <a:alpha val="81960"/>
                  </a:srgbClr>
                </a:gs>
                <a:gs pos="100000">
                  <a:srgbClr val="003171">
                    <a:alpha val="81960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45700" lIns="91425" rIns="91425" wrap="square" tIns="4570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44" name="Shape 44"/>
          <p:cNvSpPr txBox="1"/>
          <p:nvPr>
            <p:ph idx="1" type="body"/>
          </p:nvPr>
        </p:nvSpPr>
        <p:spPr>
          <a:xfrm>
            <a:off x="1792288" y="5367337"/>
            <a:ext cx="5486399" cy="804899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 algn="ctr">
              <a:spcBef>
                <a:spcPts val="0"/>
              </a:spcBef>
              <a:buSzPct val="100000"/>
              <a:buNone/>
              <a:defRPr sz="2400"/>
            </a:lvl1pPr>
          </a:lstStyle>
          <a:p/>
        </p:txBody>
      </p:sp>
      <p:sp>
        <p:nvSpPr>
          <p:cNvPr id="45" name="Shape 45"/>
          <p:cNvSpPr txBox="1"/>
          <p:nvPr>
            <p:ph idx="12" type="sldNum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blank">
  <p:cSld name="Blank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/>
          <p:nvPr>
            <p:ph idx="12" type="sldNum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wave">
    <p:bg>
      <p:bgPr>
        <a:gradFill>
          <a:gsLst>
            <a:gs pos="0">
              <a:schemeClr val="lt2"/>
            </a:gs>
            <a:gs pos="100000">
              <a:schemeClr val="accent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457200" y="274637"/>
            <a:ext cx="8229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lvl="0">
              <a:spcBef>
                <a:spcPts val="0"/>
              </a:spcBef>
              <a:buClr>
                <a:srgbClr val="00387E"/>
              </a:buClr>
              <a:buSzPct val="100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buClr>
                <a:srgbClr val="00387E"/>
              </a:buClr>
              <a:buSzPct val="100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>
              <a:spcBef>
                <a:spcPts val="0"/>
              </a:spcBef>
              <a:buClr>
                <a:srgbClr val="00387E"/>
              </a:buClr>
              <a:buSzPct val="100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>
              <a:spcBef>
                <a:spcPts val="0"/>
              </a:spcBef>
              <a:buClr>
                <a:srgbClr val="00387E"/>
              </a:buClr>
              <a:buSzPct val="100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>
              <a:spcBef>
                <a:spcPts val="0"/>
              </a:spcBef>
              <a:buClr>
                <a:srgbClr val="00387E"/>
              </a:buClr>
              <a:buSzPct val="100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>
              <a:spcBef>
                <a:spcPts val="0"/>
              </a:spcBef>
              <a:buClr>
                <a:srgbClr val="00387E"/>
              </a:buClr>
              <a:buSzPct val="100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>
              <a:spcBef>
                <a:spcPts val="0"/>
              </a:spcBef>
              <a:buClr>
                <a:srgbClr val="00387E"/>
              </a:buClr>
              <a:buSzPct val="100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>
              <a:spcBef>
                <a:spcPts val="0"/>
              </a:spcBef>
              <a:buClr>
                <a:srgbClr val="00387E"/>
              </a:buClr>
              <a:buSzPct val="100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>
              <a:spcBef>
                <a:spcPts val="0"/>
              </a:spcBef>
              <a:buClr>
                <a:srgbClr val="00387E"/>
              </a:buClr>
              <a:buSzPct val="100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457200" y="1727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Clr>
                <a:schemeClr val="dk2"/>
              </a:buClr>
              <a:buSzPct val="100000"/>
              <a:buFont typeface="Trebuchet MS"/>
              <a:buChar char="●"/>
              <a:defRPr sz="32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560"/>
              </a:spcBef>
              <a:buClr>
                <a:schemeClr val="dk2"/>
              </a:buClr>
              <a:buSzPct val="100000"/>
              <a:buFont typeface="Trebuchet MS"/>
              <a:buChar char="○"/>
              <a:defRPr sz="2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>
              <a:spcBef>
                <a:spcPts val="480"/>
              </a:spcBef>
              <a:buClr>
                <a:schemeClr val="dk2"/>
              </a:buClr>
              <a:buSzPct val="100000"/>
              <a:buFont typeface="Trebuchet MS"/>
              <a:buChar char="■"/>
              <a:defRPr sz="2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>
              <a:spcBef>
                <a:spcPts val="400"/>
              </a:spcBef>
              <a:buClr>
                <a:schemeClr val="dk2"/>
              </a:buClr>
              <a:buSzPct val="100000"/>
              <a:buFont typeface="Trebuchet MS"/>
              <a:buChar char="●"/>
              <a:defRPr sz="2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>
              <a:spcBef>
                <a:spcPts val="400"/>
              </a:spcBef>
              <a:buClr>
                <a:schemeClr val="dk2"/>
              </a:buClr>
              <a:buSzPct val="100000"/>
              <a:buFont typeface="Trebuchet MS"/>
              <a:buChar char="○"/>
              <a:defRPr sz="2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>
              <a:spcBef>
                <a:spcPts val="400"/>
              </a:spcBef>
              <a:buClr>
                <a:schemeClr val="dk2"/>
              </a:buClr>
              <a:buSzPct val="100000"/>
              <a:buFont typeface="Trebuchet MS"/>
              <a:buChar char="■"/>
              <a:defRPr sz="2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>
              <a:spcBef>
                <a:spcPts val="400"/>
              </a:spcBef>
              <a:buClr>
                <a:schemeClr val="dk2"/>
              </a:buClr>
              <a:buSzPct val="100000"/>
              <a:buFont typeface="Trebuchet MS"/>
              <a:buChar char="●"/>
              <a:defRPr sz="2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>
              <a:spcBef>
                <a:spcPts val="400"/>
              </a:spcBef>
              <a:buClr>
                <a:schemeClr val="dk2"/>
              </a:buClr>
              <a:buSzPct val="100000"/>
              <a:buFont typeface="Trebuchet MS"/>
              <a:buChar char="○"/>
              <a:defRPr sz="2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>
              <a:spcBef>
                <a:spcPts val="400"/>
              </a:spcBef>
              <a:buClr>
                <a:schemeClr val="dk2"/>
              </a:buClr>
              <a:buSzPct val="100000"/>
              <a:buFont typeface="Trebuchet MS"/>
              <a:buChar char="■"/>
              <a:defRPr sz="2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3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6.jpg"/><Relationship Id="rId5" Type="http://schemas.openxmlformats.org/officeDocument/2006/relationships/image" Target="../media/image8.png"/><Relationship Id="rId6" Type="http://schemas.openxmlformats.org/officeDocument/2006/relationships/image" Target="../media/image3.jpg"/><Relationship Id="rId7" Type="http://schemas.openxmlformats.org/officeDocument/2006/relationships/image" Target="../media/image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www.dor-group.com/" TargetMode="Externa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/>
          <p:nvPr>
            <p:ph type="ctrTitle"/>
          </p:nvPr>
        </p:nvSpPr>
        <p:spPr>
          <a:xfrm>
            <a:off x="497100" y="836225"/>
            <a:ext cx="8065200" cy="1792799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-GB" sz="4100"/>
              <a:t>Special Additives for Starch glue</a:t>
            </a:r>
            <a:r>
              <a:rPr lang="en-GB" sz="4000"/>
              <a:t> </a:t>
            </a:r>
          </a:p>
          <a:p>
            <a:pPr lvl="0" rtl="0" algn="l">
              <a:spcBef>
                <a:spcPts val="0"/>
              </a:spcBef>
              <a:buNone/>
            </a:pPr>
            <a:r>
              <a:rPr lang="en-GB" sz="4000"/>
              <a:t>in Cold Storage  Applications </a:t>
            </a:r>
            <a:r>
              <a:rPr lang="en-GB"/>
              <a:t> </a:t>
            </a:r>
          </a:p>
        </p:txBody>
      </p:sp>
      <p:sp>
        <p:nvSpPr>
          <p:cNvPr id="53" name="Shape 53"/>
          <p:cNvSpPr txBox="1"/>
          <p:nvPr>
            <p:ph idx="1" type="subTitle"/>
          </p:nvPr>
        </p:nvSpPr>
        <p:spPr>
          <a:xfrm>
            <a:off x="131875" y="6340600"/>
            <a:ext cx="8886900" cy="4362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algn="l">
              <a:spcBef>
                <a:spcPts val="0"/>
              </a:spcBef>
              <a:buNone/>
            </a:pPr>
            <a:r>
              <a:rPr lang="en-GB" sz="1800"/>
              <a:t>Amylodex Pvt.Ltd  / Dorr Chemicals     </a:t>
            </a:r>
            <a:r>
              <a:rPr lang="en-GB" sz="1400"/>
              <a:t>03 Sep 2015 at WICMA  Goa </a:t>
            </a:r>
            <a:r>
              <a:rPr lang="en-GB" sz="1800"/>
              <a:t>         Bhaskar BV Reddy</a:t>
            </a:r>
          </a:p>
        </p:txBody>
      </p:sp>
      <p:pic>
        <p:nvPicPr>
          <p:cNvPr descr="Corrugated cardboard" id="54" name="Shape 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30275" y="3667762"/>
            <a:ext cx="4514099" cy="163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>
        <p14:flip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/>
          <p:nvPr>
            <p:ph idx="1" type="body"/>
          </p:nvPr>
        </p:nvSpPr>
        <p:spPr>
          <a:xfrm>
            <a:off x="457200" y="1658998"/>
            <a:ext cx="8229600" cy="1759199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to examine need for special additives for Starch Glue for  cold storage applications and  available options.</a:t>
            </a:r>
          </a:p>
        </p:txBody>
      </p:sp>
      <p:sp>
        <p:nvSpPr>
          <p:cNvPr id="60" name="Shape 60"/>
          <p:cNvSpPr txBox="1"/>
          <p:nvPr>
            <p:ph type="title"/>
          </p:nvPr>
        </p:nvSpPr>
        <p:spPr>
          <a:xfrm>
            <a:off x="457200" y="274637"/>
            <a:ext cx="8229600" cy="13257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Objective</a:t>
            </a:r>
          </a:p>
        </p:txBody>
      </p:sp>
      <p:pic>
        <p:nvPicPr>
          <p:cNvPr descr="MPj02277170000[1]" id="61" name="Shape 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28350" y="3476850"/>
            <a:ext cx="4722600" cy="2633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Shape 62"/>
          <p:cNvSpPr txBox="1"/>
          <p:nvPr>
            <p:ph idx="4294967295" type="subTitle"/>
          </p:nvPr>
        </p:nvSpPr>
        <p:spPr>
          <a:xfrm>
            <a:off x="131875" y="6340600"/>
            <a:ext cx="8886900" cy="4362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-GB" sz="1800"/>
              <a:t>Amylodex Pvt.Ltd  / Dorr Chemicals     </a:t>
            </a:r>
            <a:r>
              <a:rPr lang="en-GB" sz="1400"/>
              <a:t>03 Sep 2015 at WICMA  Goa </a:t>
            </a:r>
            <a:r>
              <a:rPr lang="en-GB" sz="1800"/>
              <a:t>         Bhaskar BV Reddy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/>
          <p:nvPr>
            <p:ph idx="1" type="body"/>
          </p:nvPr>
        </p:nvSpPr>
        <p:spPr>
          <a:xfrm>
            <a:off x="457200" y="1215350"/>
            <a:ext cx="8229600" cy="5284199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-GB"/>
              <a:t>Introduction  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GB"/>
              <a:t>Degree of Water Resistance 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GB"/>
              <a:t>Options available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GB"/>
              <a:t>Optimal conditions for running Starch Adhesives with Additives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8" name="Shape 68"/>
          <p:cNvSpPr txBox="1"/>
          <p:nvPr>
            <p:ph type="title"/>
          </p:nvPr>
        </p:nvSpPr>
        <p:spPr>
          <a:xfrm>
            <a:off x="457200" y="274650"/>
            <a:ext cx="1832400" cy="767099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Topics </a:t>
            </a:r>
          </a:p>
        </p:txBody>
      </p:sp>
      <p:sp>
        <p:nvSpPr>
          <p:cNvPr id="69" name="Shape 69"/>
          <p:cNvSpPr txBox="1"/>
          <p:nvPr>
            <p:ph idx="4294967295" type="subTitle"/>
          </p:nvPr>
        </p:nvSpPr>
        <p:spPr>
          <a:xfrm>
            <a:off x="131875" y="6340600"/>
            <a:ext cx="8886900" cy="4362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GB" sz="1800"/>
              <a:t>Amylodex Pvt.Ltd               </a:t>
            </a:r>
            <a:r>
              <a:rPr lang="en-GB" sz="1400"/>
              <a:t>03 Sep  2015 at  WICMA Goa </a:t>
            </a:r>
            <a:r>
              <a:rPr lang="en-GB" sz="1800"/>
              <a:t>                        Bhaskar BV Reddy</a:t>
            </a:r>
          </a:p>
          <a:p>
            <a:pPr lvl="0" rtl="0" algn="l">
              <a:spcBef>
                <a:spcPts val="0"/>
              </a:spcBef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/>
          <p:nvPr>
            <p:ph idx="1" type="body"/>
          </p:nvPr>
        </p:nvSpPr>
        <p:spPr>
          <a:xfrm>
            <a:off x="332250" y="713325"/>
            <a:ext cx="8229600" cy="5627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b="1" lang="en-GB"/>
              <a:t>What happens to Box in cold storage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-GB"/>
              <a:t>RH is over 75% and even reaches 100%.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-GB"/>
              <a:t>Dried Starch glue line absorb moisture , swell and become soft leading to snag.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-GB"/>
              <a:t>BCT &amp; ECT can down by 80%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-GB"/>
              <a:t>Low temp cause condensation of moisture.</a:t>
            </a:r>
          </a:p>
          <a:p>
            <a:pPr indent="0" lvl="0" marL="457200" rtl="0">
              <a:spcBef>
                <a:spcPts val="0"/>
              </a:spcBef>
              <a:buNone/>
            </a:pPr>
            <a:r>
              <a:t/>
            </a:r>
            <a:endParaRPr sz="1000"/>
          </a:p>
          <a:p>
            <a:pPr indent="-228600" lvl="0" marL="457200" rtl="0">
              <a:spcBef>
                <a:spcPts val="0"/>
              </a:spcBef>
              <a:buChar char="●"/>
            </a:pPr>
            <a:r>
              <a:rPr b="1" lang="en-GB"/>
              <a:t>History of wet strength additive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-GB"/>
              <a:t>Before mid 1960s, Formaldehyde was used. 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-GB"/>
              <a:t>After 1965 Ketone Aldehyde is used</a:t>
            </a:r>
            <a:r>
              <a:rPr lang="en-GB" sz="3200"/>
              <a:t> 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-GB"/>
              <a:t>During last 20 years free Formaldehyde in Ketone Aldehyde is reduced 0.02%.</a:t>
            </a:r>
          </a:p>
          <a:p>
            <a:pPr indent="-431800" lvl="1" marL="914400" rtl="0">
              <a:spcBef>
                <a:spcPts val="0"/>
              </a:spcBef>
              <a:buSzPct val="100000"/>
            </a:pPr>
            <a:r>
              <a:rPr lang="en-GB"/>
              <a:t>Current world capacity -15000 ton/yr.</a:t>
            </a:r>
            <a:r>
              <a:rPr lang="en-GB" sz="3200"/>
              <a:t> 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/>
              <a:t>	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5" name="Shape 75"/>
          <p:cNvSpPr txBox="1"/>
          <p:nvPr>
            <p:ph type="title"/>
          </p:nvPr>
        </p:nvSpPr>
        <p:spPr>
          <a:xfrm>
            <a:off x="207150" y="87225"/>
            <a:ext cx="8479800" cy="6261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Clr>
                <a:schemeClr val="dk1"/>
              </a:buClr>
              <a:buSzPct val="27500"/>
              <a:buFont typeface="Arial"/>
              <a:buNone/>
            </a:pPr>
            <a:r>
              <a:rPr lang="en-GB">
                <a:solidFill>
                  <a:schemeClr val="dk2"/>
                </a:solidFill>
              </a:rPr>
              <a:t>Introduction </a:t>
            </a:r>
          </a:p>
        </p:txBody>
      </p:sp>
      <p:sp>
        <p:nvSpPr>
          <p:cNvPr id="76" name="Shape 76"/>
          <p:cNvSpPr txBox="1"/>
          <p:nvPr>
            <p:ph idx="4294967295" type="subTitle"/>
          </p:nvPr>
        </p:nvSpPr>
        <p:spPr>
          <a:xfrm>
            <a:off x="131875" y="6340600"/>
            <a:ext cx="8886900" cy="4362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-GB" sz="1800"/>
              <a:t>Amylodex Pvt.Ltd  / Dorr Chemicals     </a:t>
            </a:r>
            <a:r>
              <a:rPr lang="en-GB" sz="1400"/>
              <a:t>03 Sep 2015 at WICMA  Goa </a:t>
            </a:r>
            <a:r>
              <a:rPr lang="en-GB" sz="1800"/>
              <a:t>         Bhaskar BV Reddy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/>
          <p:nvPr>
            <p:ph type="title"/>
          </p:nvPr>
        </p:nvSpPr>
        <p:spPr>
          <a:xfrm>
            <a:off x="457200" y="274650"/>
            <a:ext cx="8229600" cy="706499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Degree of Moisture Resistance</a:t>
            </a:r>
          </a:p>
        </p:txBody>
      </p:sp>
      <p:sp>
        <p:nvSpPr>
          <p:cNvPr id="82" name="Shape 82"/>
          <p:cNvSpPr txBox="1"/>
          <p:nvPr/>
        </p:nvSpPr>
        <p:spPr>
          <a:xfrm>
            <a:off x="501550" y="1722675"/>
            <a:ext cx="7992000" cy="43934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 </a:t>
            </a:r>
          </a:p>
        </p:txBody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x="457200" y="981150"/>
            <a:ext cx="8602199" cy="5359499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b="1" lang="en-GB" sz="3000"/>
              <a:t>Moisture Resistance</a:t>
            </a:r>
            <a:r>
              <a:rPr b="1" lang="en-GB" sz="2800"/>
              <a:t> -</a:t>
            </a:r>
            <a:r>
              <a:rPr b="1" lang="en-GB"/>
              <a:t> </a:t>
            </a:r>
            <a:r>
              <a:rPr lang="en-GB" sz="2400"/>
              <a:t>Lightweight application. Minimum Strength required</a:t>
            </a:r>
          </a:p>
          <a:p>
            <a:pPr indent="0" lvl="0" marL="457200" rtl="0">
              <a:spcBef>
                <a:spcPts val="0"/>
              </a:spcBef>
              <a:buNone/>
            </a:pPr>
            <a:r>
              <a:rPr lang="en-GB" sz="2400"/>
              <a:t>Additive dosage-  0.5 to 0.75 % of liquid glue</a:t>
            </a:r>
          </a:p>
          <a:p>
            <a:pPr indent="0" lvl="0" marL="457200" rtl="0">
              <a:spcBef>
                <a:spcPts val="0"/>
              </a:spcBef>
              <a:buNone/>
            </a:pPr>
            <a:r>
              <a:rPr lang="en-GB" sz="2400"/>
              <a:t>There is no test method. But one hour soak test in T-812 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 b="1" sz="1000"/>
          </a:p>
          <a:p>
            <a:pPr indent="0" lvl="0" marL="0" rtl="0">
              <a:spcBef>
                <a:spcPts val="0"/>
              </a:spcBef>
              <a:buNone/>
            </a:pPr>
            <a:r>
              <a:rPr b="1" lang="en-GB" sz="3000"/>
              <a:t>Water Resistance</a:t>
            </a:r>
            <a:r>
              <a:rPr b="1" lang="en-GB" sz="2800"/>
              <a:t> -</a:t>
            </a:r>
            <a:r>
              <a:rPr lang="en-GB" sz="2400">
                <a:solidFill>
                  <a:srgbClr val="003171"/>
                </a:solidFill>
              </a:rPr>
              <a:t>Where humidity or slight exposure to moisture is possible</a:t>
            </a:r>
            <a:r>
              <a:rPr lang="en-GB" sz="2400">
                <a:solidFill>
                  <a:srgbClr val="0070C0"/>
                </a:solidFill>
              </a:rPr>
              <a:t>.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rPr lang="en-GB" sz="2400">
                <a:solidFill>
                  <a:srgbClr val="0070C0"/>
                </a:solidFill>
              </a:rPr>
              <a:t>	</a:t>
            </a:r>
            <a:r>
              <a:rPr lang="en-GB" sz="2400">
                <a:solidFill>
                  <a:srgbClr val="003171"/>
                </a:solidFill>
              </a:rPr>
              <a:t>Additive dosage- 0.75 to 1.25% of liquid glue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rPr lang="en-GB" sz="2400">
                <a:solidFill>
                  <a:srgbClr val="003171"/>
                </a:solidFill>
              </a:rPr>
              <a:t>	Testing Method T-812 - 24 hours soak test.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 sz="1000">
              <a:solidFill>
                <a:srgbClr val="003171"/>
              </a:solidFill>
            </a:endParaRPr>
          </a:p>
          <a:p>
            <a:pPr indent="0" lvl="0" marL="0" rtl="0">
              <a:spcBef>
                <a:spcPts val="0"/>
              </a:spcBef>
              <a:buNone/>
            </a:pPr>
            <a:r>
              <a:rPr b="1" lang="en-GB" sz="3000">
                <a:solidFill>
                  <a:srgbClr val="003171"/>
                </a:solidFill>
              </a:rPr>
              <a:t>Waterproof </a:t>
            </a:r>
            <a:r>
              <a:rPr lang="en-GB" sz="2400">
                <a:solidFill>
                  <a:srgbClr val="003171"/>
                </a:solidFill>
              </a:rPr>
              <a:t>-</a:t>
            </a:r>
            <a:r>
              <a:rPr lang="en-GB" sz="2400">
                <a:solidFill>
                  <a:srgbClr val="003171"/>
                </a:solidFill>
                <a:latin typeface="Arial"/>
                <a:ea typeface="Arial"/>
                <a:cs typeface="Arial"/>
                <a:sym typeface="Arial"/>
              </a:rPr>
              <a:t> Special waterproof coating is applied to the box where exposure to moisture or humidity change is imminent.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rPr lang="en-GB" sz="2400">
                <a:solidFill>
                  <a:srgbClr val="003171"/>
                </a:solidFill>
                <a:latin typeface="Arial"/>
                <a:ea typeface="Arial"/>
                <a:cs typeface="Arial"/>
                <a:sym typeface="Arial"/>
              </a:rPr>
              <a:t>	Additive dosage - 1.3 - 1.7% of liquid glue</a:t>
            </a:r>
          </a:p>
          <a:p>
            <a:pPr indent="0" lvl="0" marL="457200" rtl="0">
              <a:spcBef>
                <a:spcPts val="0"/>
              </a:spcBef>
              <a:buNone/>
            </a:pPr>
            <a:r>
              <a:rPr lang="en-GB" sz="2400">
                <a:solidFill>
                  <a:srgbClr val="003171"/>
                </a:solidFill>
                <a:latin typeface="Arial"/>
                <a:ea typeface="Arial"/>
                <a:cs typeface="Arial"/>
                <a:sym typeface="Arial"/>
              </a:rPr>
              <a:t>Test Method - FEFCO- 9 &amp; T-821 ( Dry PAT with 1 hr soak)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 sz="2400">
              <a:solidFill>
                <a:srgbClr val="003171"/>
              </a:solidFill>
            </a:endParaRPr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 sz="2400">
              <a:solidFill>
                <a:srgbClr val="003171"/>
              </a:solidFill>
            </a:endParaRPr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 b="1" sz="2800"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4" name="Shape 84"/>
          <p:cNvSpPr txBox="1"/>
          <p:nvPr>
            <p:ph idx="4294967295" type="subTitle"/>
          </p:nvPr>
        </p:nvSpPr>
        <p:spPr>
          <a:xfrm>
            <a:off x="131875" y="6340600"/>
            <a:ext cx="8886900" cy="4362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-GB" sz="1800"/>
              <a:t>Amylodex Pvt.Ltd  / Dorr Chemicals     </a:t>
            </a:r>
            <a:r>
              <a:rPr lang="en-GB" sz="1400"/>
              <a:t>03 Sep 2015 at WICMA  Goa </a:t>
            </a:r>
            <a:r>
              <a:rPr lang="en-GB" sz="1800"/>
              <a:t>         Bhaskar BV Reddy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/>
          <p:nvPr>
            <p:ph type="title"/>
          </p:nvPr>
        </p:nvSpPr>
        <p:spPr>
          <a:xfrm>
            <a:off x="457200" y="274650"/>
            <a:ext cx="8229600" cy="706499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Additive Options</a:t>
            </a:r>
          </a:p>
        </p:txBody>
      </p:sp>
      <p:sp>
        <p:nvSpPr>
          <p:cNvPr id="90" name="Shape 90"/>
          <p:cNvSpPr txBox="1"/>
          <p:nvPr/>
        </p:nvSpPr>
        <p:spPr>
          <a:xfrm>
            <a:off x="501550" y="1722675"/>
            <a:ext cx="7992000" cy="43934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 </a:t>
            </a:r>
          </a:p>
        </p:txBody>
      </p:sp>
      <p:sp>
        <p:nvSpPr>
          <p:cNvPr id="91" name="Shape 91"/>
          <p:cNvSpPr txBox="1"/>
          <p:nvPr>
            <p:ph idx="1" type="body"/>
          </p:nvPr>
        </p:nvSpPr>
        <p:spPr>
          <a:xfrm>
            <a:off x="457200" y="981150"/>
            <a:ext cx="8602199" cy="50046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228600" lvl="0" marL="457200" rtl="0">
              <a:spcBef>
                <a:spcPts val="0"/>
              </a:spcBef>
              <a:buChar char="●"/>
            </a:pPr>
            <a:r>
              <a:rPr b="1" lang="en-GB"/>
              <a:t>Pure Ketone Aldehyde Resins</a:t>
            </a:r>
          </a:p>
          <a:p>
            <a:pPr indent="-228600" lvl="1" marL="914400" rtl="0">
              <a:spcBef>
                <a:spcPts val="0"/>
              </a:spcBef>
              <a:buChar char="○"/>
            </a:pPr>
            <a:r>
              <a:rPr b="1" lang="en-GB"/>
              <a:t>- Low Free Formaldeyde less than 0.5%</a:t>
            </a:r>
          </a:p>
          <a:p>
            <a:pPr indent="-228600" lvl="1" marL="914400" rtl="0">
              <a:spcBef>
                <a:spcPts val="0"/>
              </a:spcBef>
              <a:buChar char="○"/>
            </a:pPr>
            <a:r>
              <a:rPr b="1" lang="en-GB"/>
              <a:t>- It is Thermosetting  resin hence need heating </a:t>
            </a:r>
          </a:p>
          <a:p>
            <a:pPr indent="-228600" lvl="1" marL="914400" rtl="0">
              <a:spcBef>
                <a:spcPts val="0"/>
              </a:spcBef>
              <a:buChar char="○"/>
            </a:pPr>
            <a:r>
              <a:rPr b="1" lang="en-GB"/>
              <a:t>- Can give FEFCO 9 bond</a:t>
            </a:r>
          </a:p>
          <a:p>
            <a:pPr indent="-228600" lvl="0" marL="457200" rtl="0">
              <a:spcBef>
                <a:spcPts val="0"/>
              </a:spcBef>
              <a:buChar char="●"/>
            </a:pPr>
            <a:r>
              <a:rPr b="1" lang="en-GB"/>
              <a:t>Non- Formaldehyde based Resins</a:t>
            </a:r>
          </a:p>
          <a:p>
            <a:pPr indent="-228600" lvl="1" marL="914400" rtl="0">
              <a:spcBef>
                <a:spcPts val="0"/>
              </a:spcBef>
              <a:buChar char="○"/>
            </a:pPr>
            <a:r>
              <a:rPr b="1" lang="en-GB"/>
              <a:t>- Very complex PVA derivatives</a:t>
            </a:r>
          </a:p>
          <a:p>
            <a:pPr indent="-228600" lvl="1" marL="914400" rtl="0">
              <a:spcBef>
                <a:spcPts val="0"/>
              </a:spcBef>
              <a:buChar char="○"/>
            </a:pPr>
            <a:r>
              <a:rPr b="1" lang="en-GB"/>
              <a:t>- Cure in Alkaline aquaous media. Less heating. Suits manual pasting operation</a:t>
            </a:r>
          </a:p>
          <a:p>
            <a:pPr indent="-228600" lvl="1" marL="914400" rtl="0">
              <a:spcBef>
                <a:spcPts val="0"/>
              </a:spcBef>
              <a:buChar char="○"/>
            </a:pPr>
            <a:r>
              <a:rPr b="1" lang="en-GB"/>
              <a:t>- Can give FEFCO 9 bond </a:t>
            </a:r>
          </a:p>
          <a:p>
            <a:pPr indent="0" lvl="0" marL="457200" rtl="0">
              <a:spcBef>
                <a:spcPts val="0"/>
              </a:spcBef>
              <a:buNone/>
            </a:pPr>
            <a:r>
              <a:rPr b="1" lang="en-GB" sz="2800"/>
              <a:t>													</a:t>
            </a:r>
            <a:r>
              <a:rPr b="1" lang="en-GB" sz="1400"/>
              <a:t>Cont----next slide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2" name="Shape 92"/>
          <p:cNvSpPr txBox="1"/>
          <p:nvPr>
            <p:ph idx="4294967295" type="subTitle"/>
          </p:nvPr>
        </p:nvSpPr>
        <p:spPr>
          <a:xfrm>
            <a:off x="131875" y="6340600"/>
            <a:ext cx="8886900" cy="4362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-GB" sz="1800"/>
              <a:t>Amylodex Pvt.Ltd  / Dorr Chemicals     </a:t>
            </a:r>
            <a:r>
              <a:rPr lang="en-GB" sz="1400"/>
              <a:t>03 Sep 2015 at WICMA  Goa </a:t>
            </a:r>
            <a:r>
              <a:rPr lang="en-GB" sz="1800"/>
              <a:t>         Bhaskar BV Reddy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/>
          <p:nvPr>
            <p:ph idx="1" type="body"/>
          </p:nvPr>
        </p:nvSpPr>
        <p:spPr>
          <a:xfrm>
            <a:off x="457200" y="1658999"/>
            <a:ext cx="8229600" cy="4490399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228600" lvl="0" marL="457200" rtl="0">
              <a:spcBef>
                <a:spcPts val="0"/>
              </a:spcBef>
              <a:buChar char="●"/>
            </a:pPr>
            <a:r>
              <a:rPr b="1" lang="en-GB"/>
              <a:t>Blended Ketone Aldehyde Resins</a:t>
            </a:r>
          </a:p>
          <a:p>
            <a:pPr indent="-228600" lvl="1" marL="914400" rtl="0">
              <a:spcBef>
                <a:spcPts val="0"/>
              </a:spcBef>
              <a:buChar char="○"/>
            </a:pPr>
            <a:r>
              <a:rPr b="1" lang="en-GB"/>
              <a:t>These Resins are blended with many other additives</a:t>
            </a:r>
          </a:p>
          <a:p>
            <a:pPr indent="-228600" lvl="1" marL="914400" rtl="0">
              <a:spcBef>
                <a:spcPts val="0"/>
              </a:spcBef>
              <a:buChar char="○"/>
            </a:pPr>
            <a:r>
              <a:rPr b="1" lang="en-GB"/>
              <a:t>Can give FEFCO 9</a:t>
            </a:r>
          </a:p>
          <a:p>
            <a:pPr indent="-228600" lvl="1" marL="914400" rtl="0">
              <a:spcBef>
                <a:spcPts val="0"/>
              </a:spcBef>
              <a:buChar char="○"/>
            </a:pPr>
            <a:r>
              <a:rPr b="1" lang="en-GB"/>
              <a:t>Increase CS 10-20%</a:t>
            </a:r>
          </a:p>
          <a:p>
            <a:pPr indent="-228600" lvl="1" marL="914400" rtl="0">
              <a:spcBef>
                <a:spcPts val="0"/>
              </a:spcBef>
              <a:buChar char="○"/>
            </a:pPr>
            <a:r>
              <a:rPr b="1" lang="en-GB"/>
              <a:t>Higher Green tack and allow machine to run higher speed</a:t>
            </a:r>
          </a:p>
          <a:p>
            <a:pPr indent="-228600" lvl="1" marL="914400" rtl="0">
              <a:spcBef>
                <a:spcPts val="0"/>
              </a:spcBef>
              <a:buChar char="○"/>
            </a:pPr>
            <a:r>
              <a:rPr b="1" lang="en-GB"/>
              <a:t>Increased penetration even in  compact and high performance papers/  difficult to bond papers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8" name="Shape 98"/>
          <p:cNvSpPr txBox="1"/>
          <p:nvPr>
            <p:ph type="title"/>
          </p:nvPr>
        </p:nvSpPr>
        <p:spPr>
          <a:xfrm>
            <a:off x="457200" y="917119"/>
            <a:ext cx="8229600" cy="683099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Additive Options                   </a:t>
            </a:r>
          </a:p>
        </p:txBody>
      </p:sp>
      <p:sp>
        <p:nvSpPr>
          <p:cNvPr id="99" name="Shape 99"/>
          <p:cNvSpPr txBox="1"/>
          <p:nvPr/>
        </p:nvSpPr>
        <p:spPr>
          <a:xfrm>
            <a:off x="6358675" y="366850"/>
            <a:ext cx="2328000" cy="3260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cont --from previous slide</a:t>
            </a:r>
          </a:p>
        </p:txBody>
      </p:sp>
      <p:sp>
        <p:nvSpPr>
          <p:cNvPr id="100" name="Shape 100"/>
          <p:cNvSpPr txBox="1"/>
          <p:nvPr>
            <p:ph idx="4294967295" type="subTitle"/>
          </p:nvPr>
        </p:nvSpPr>
        <p:spPr>
          <a:xfrm>
            <a:off x="131875" y="6340600"/>
            <a:ext cx="8886900" cy="4362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GB" sz="1800"/>
              <a:t>Amylodex Pvt.Ltd               </a:t>
            </a:r>
            <a:r>
              <a:rPr lang="en-GB" sz="1400"/>
              <a:t>03 Sep  2015 at  WICMA Goa </a:t>
            </a:r>
            <a:r>
              <a:rPr lang="en-GB" sz="1800"/>
              <a:t>                        Bhaskar BV Reddy</a:t>
            </a:r>
          </a:p>
          <a:p>
            <a:pPr lvl="0" rtl="0" algn="l">
              <a:spcBef>
                <a:spcPts val="0"/>
              </a:spcBef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/>
          <p:nvPr>
            <p:ph idx="1" type="body"/>
          </p:nvPr>
        </p:nvSpPr>
        <p:spPr>
          <a:xfrm>
            <a:off x="457200" y="1057650"/>
            <a:ext cx="8229600" cy="4971899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-GB"/>
              <a:t>Use prescribed dose of Additive /Resins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GB"/>
              <a:t>Use freshly resinated adhesive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GB"/>
              <a:t>Increase glue application to get below glue line levels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6" name="Shape 106"/>
          <p:cNvSpPr txBox="1"/>
          <p:nvPr>
            <p:ph type="title"/>
          </p:nvPr>
        </p:nvSpPr>
        <p:spPr>
          <a:xfrm>
            <a:off x="457200" y="274651"/>
            <a:ext cx="8229600" cy="7830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Guidelines on running Additive </a:t>
            </a:r>
          </a:p>
        </p:txBody>
      </p:sp>
      <p:graphicFrame>
        <p:nvGraphicFramePr>
          <p:cNvPr id="107" name="Shape 107"/>
          <p:cNvGraphicFramePr/>
          <p:nvPr/>
        </p:nvGraphicFramePr>
        <p:xfrm>
          <a:off x="1612125" y="3632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{8B8413C9-E11C-4CDF-89FF-84D212646B8A}</a:tableStyleId>
              </a:tblPr>
              <a:tblGrid>
                <a:gridCol w="1381800"/>
                <a:gridCol w="1381800"/>
                <a:gridCol w="1381800"/>
                <a:gridCol w="1381800"/>
              </a:tblGrid>
              <a:tr h="396200"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t/>
                      </a:r>
                      <a:endParaRPr sz="24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GB" sz="2400">
                          <a:solidFill>
                            <a:srgbClr val="FF0000"/>
                          </a:solidFill>
                        </a:rPr>
                        <a:t>MRA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GB" sz="2400">
                          <a:solidFill>
                            <a:srgbClr val="FF0000"/>
                          </a:solidFill>
                        </a:rPr>
                        <a:t>WRA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GB" sz="2400">
                          <a:solidFill>
                            <a:srgbClr val="FF0000"/>
                          </a:solidFill>
                        </a:rPr>
                        <a:t>WPA</a:t>
                      </a: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GB" sz="2400">
                          <a:solidFill>
                            <a:srgbClr val="FF0000"/>
                          </a:solidFill>
                        </a:rPr>
                        <a:t>SF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GB" sz="2400"/>
                        <a:t>2.00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GB" sz="2400"/>
                        <a:t>2.30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GB" sz="2400"/>
                        <a:t>2.80</a:t>
                      </a: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GB" sz="2400">
                          <a:solidFill>
                            <a:srgbClr val="FF0000"/>
                          </a:solidFill>
                        </a:rPr>
                        <a:t>DB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GB" sz="2400"/>
                        <a:t>1.77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GB" sz="2400"/>
                        <a:t>2.00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GB" sz="2400"/>
                        <a:t>2.30</a:t>
                      </a: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08" name="Shape 108"/>
          <p:cNvSpPr txBox="1"/>
          <p:nvPr/>
        </p:nvSpPr>
        <p:spPr>
          <a:xfrm>
            <a:off x="6890700" y="5538725"/>
            <a:ext cx="1700999" cy="3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contd---next slide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9" name="Shape 109"/>
          <p:cNvSpPr txBox="1"/>
          <p:nvPr>
            <p:ph idx="4294967295" type="subTitle"/>
          </p:nvPr>
        </p:nvSpPr>
        <p:spPr>
          <a:xfrm>
            <a:off x="131875" y="6340600"/>
            <a:ext cx="8886900" cy="4362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-GB" sz="1800"/>
              <a:t>Amylodex Pvt.Ltd  / Dorr Chemicals     </a:t>
            </a:r>
            <a:r>
              <a:rPr lang="en-GB" sz="1400"/>
              <a:t>03 Sep 2015 at WICMA  Goa </a:t>
            </a:r>
            <a:r>
              <a:rPr lang="en-GB" sz="1800"/>
              <a:t>         Bhaskar BV Reddy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/>
          <p:nvPr>
            <p:ph type="title"/>
          </p:nvPr>
        </p:nvSpPr>
        <p:spPr>
          <a:xfrm>
            <a:off x="457200" y="65424"/>
            <a:ext cx="8229600" cy="828599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Clr>
                <a:schemeClr val="dk1"/>
              </a:buClr>
              <a:buSzPct val="27500"/>
              <a:buFont typeface="Arial"/>
              <a:buNone/>
            </a:pPr>
            <a:r>
              <a:rPr lang="en-GB">
                <a:solidFill>
                  <a:schemeClr val="dk2"/>
                </a:solidFill>
              </a:rPr>
              <a:t>Guidelines on running Additive</a:t>
            </a:r>
          </a:p>
        </p:txBody>
      </p:sp>
      <p:pic>
        <p:nvPicPr>
          <p:cNvPr id="115" name="Shape 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5275" y="1703625"/>
            <a:ext cx="5331574" cy="3151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Shape 116"/>
          <p:cNvSpPr txBox="1"/>
          <p:nvPr/>
        </p:nvSpPr>
        <p:spPr>
          <a:xfrm>
            <a:off x="7175425" y="5991700"/>
            <a:ext cx="1700999" cy="3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contd---next slide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7" name="Shape 117"/>
          <p:cNvSpPr txBox="1"/>
          <p:nvPr>
            <p:ph idx="1" type="body"/>
          </p:nvPr>
        </p:nvSpPr>
        <p:spPr>
          <a:xfrm>
            <a:off x="274225" y="1024875"/>
            <a:ext cx="8602199" cy="5315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457200" lvl="0" rtl="0">
              <a:spcBef>
                <a:spcPts val="0"/>
              </a:spcBef>
              <a:buNone/>
            </a:pPr>
            <a:r>
              <a:rPr b="1" lang="en-GB"/>
              <a:t>Glue lines width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/>
          </a:p>
          <a:p>
            <a:pPr indent="-69850" lvl="0" marL="457200" rtl="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With  increased glue line width adhesive shoulders are also increased which provides a barrier for the flute tip against water penetration.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/>
          </a:p>
        </p:txBody>
      </p:sp>
      <p:sp>
        <p:nvSpPr>
          <p:cNvPr id="118" name="Shape 118"/>
          <p:cNvSpPr txBox="1"/>
          <p:nvPr>
            <p:ph idx="4294967295" type="subTitle"/>
          </p:nvPr>
        </p:nvSpPr>
        <p:spPr>
          <a:xfrm>
            <a:off x="131875" y="6340600"/>
            <a:ext cx="8886900" cy="4362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-GB" sz="1800"/>
              <a:t>Amylodex Pvt.Ltd  / Dorr Chemicals     </a:t>
            </a:r>
            <a:r>
              <a:rPr lang="en-GB" sz="1400"/>
              <a:t>03 Sep 2015 at WICMA  Goa </a:t>
            </a:r>
            <a:r>
              <a:rPr lang="en-GB" sz="1800"/>
              <a:t>         Bhaskar BV Reddy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/>
          <p:nvPr>
            <p:ph idx="1" type="body"/>
          </p:nvPr>
        </p:nvSpPr>
        <p:spPr>
          <a:xfrm>
            <a:off x="457200" y="1112250"/>
            <a:ext cx="8229600" cy="4949699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-GB"/>
              <a:t>Run high solids ( 27-29 %) formulations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GB"/>
              <a:t>Run moist glue line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GB"/>
              <a:t>Keep minimum wrap /bridge content.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GB"/>
              <a:t>Paper Liner temperature are best around 82 degrees Centigrade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GB"/>
              <a:t>Run highest possible speed.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GB"/>
              <a:t>Full opening of steam shower on medium</a:t>
            </a:r>
          </a:p>
          <a:p>
            <a:pPr indent="-228600" lvl="0" marL="457200">
              <a:spcBef>
                <a:spcPts val="0"/>
              </a:spcBef>
            </a:pPr>
            <a:r>
              <a:rPr lang="en-GB"/>
              <a:t>Allow board to sit in stack for 4-8 hours. Longer is better as long as stacks are warm and moist.Graph explains same</a:t>
            </a:r>
          </a:p>
        </p:txBody>
      </p:sp>
      <p:sp>
        <p:nvSpPr>
          <p:cNvPr id="124" name="Shape 124"/>
          <p:cNvSpPr txBox="1"/>
          <p:nvPr>
            <p:ph type="title"/>
          </p:nvPr>
        </p:nvSpPr>
        <p:spPr>
          <a:xfrm>
            <a:off x="457200" y="274645"/>
            <a:ext cx="8229600" cy="837599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7500"/>
              <a:buFont typeface="Arial"/>
              <a:buNone/>
            </a:pPr>
            <a:r>
              <a:rPr lang="en-GB">
                <a:solidFill>
                  <a:schemeClr val="dk2"/>
                </a:solidFill>
              </a:rPr>
              <a:t>Guidelines on running Additive</a:t>
            </a:r>
          </a:p>
        </p:txBody>
      </p:sp>
      <p:sp>
        <p:nvSpPr>
          <p:cNvPr id="125" name="Shape 125"/>
          <p:cNvSpPr txBox="1"/>
          <p:nvPr/>
        </p:nvSpPr>
        <p:spPr>
          <a:xfrm>
            <a:off x="7317775" y="5991700"/>
            <a:ext cx="1700999" cy="3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contd---next slide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6" name="Shape 126"/>
          <p:cNvSpPr txBox="1"/>
          <p:nvPr>
            <p:ph idx="4294967295" type="subTitle"/>
          </p:nvPr>
        </p:nvSpPr>
        <p:spPr>
          <a:xfrm>
            <a:off x="131875" y="6340600"/>
            <a:ext cx="8886900" cy="4362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-GB" sz="1800"/>
              <a:t>Amylodex Pvt.Ltd  / Dorr Chemicals     </a:t>
            </a:r>
            <a:r>
              <a:rPr lang="en-GB" sz="1400"/>
              <a:t>03 Sep 2015 at WICMA  Goa </a:t>
            </a:r>
            <a:r>
              <a:rPr lang="en-GB" sz="1800"/>
              <a:t>         Bhaskar BV Reddy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/>
          <p:nvPr>
            <p:ph idx="1" type="body"/>
          </p:nvPr>
        </p:nvSpPr>
        <p:spPr>
          <a:xfrm>
            <a:off x="457200" y="1123000"/>
            <a:ext cx="8229600" cy="4590299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Water Resistances / Stack time</a:t>
            </a:r>
          </a:p>
        </p:txBody>
      </p:sp>
      <p:sp>
        <p:nvSpPr>
          <p:cNvPr id="132" name="Shape 132"/>
          <p:cNvSpPr txBox="1"/>
          <p:nvPr>
            <p:ph type="title"/>
          </p:nvPr>
        </p:nvSpPr>
        <p:spPr>
          <a:xfrm>
            <a:off x="457200" y="274644"/>
            <a:ext cx="8229600" cy="771899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7500"/>
              <a:buFont typeface="Arial"/>
              <a:buNone/>
            </a:pPr>
            <a:r>
              <a:rPr lang="en-GB">
                <a:solidFill>
                  <a:schemeClr val="dk2"/>
                </a:solidFill>
              </a:rPr>
              <a:t>Guidelines on running Additive</a:t>
            </a:r>
          </a:p>
        </p:txBody>
      </p:sp>
      <p:pic>
        <p:nvPicPr>
          <p:cNvPr id="133" name="Shape 1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4650" y="1809875"/>
            <a:ext cx="6356699" cy="3619824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Shape 134"/>
          <p:cNvSpPr txBox="1"/>
          <p:nvPr>
            <p:ph idx="4294967295" type="subTitle"/>
          </p:nvPr>
        </p:nvSpPr>
        <p:spPr>
          <a:xfrm>
            <a:off x="131875" y="6340600"/>
            <a:ext cx="8886900" cy="4362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-GB" sz="1800"/>
              <a:t>Amylodex Pvt.Ltd  / Dorr Chemicals     </a:t>
            </a:r>
            <a:r>
              <a:rPr lang="en-GB" sz="1400"/>
              <a:t>03 Sep 2015 at WICMA  Goa </a:t>
            </a:r>
            <a:r>
              <a:rPr lang="en-GB" sz="1800"/>
              <a:t>         Bhaskar BV Reddy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/>
          <p:nvPr>
            <p:ph idx="1" type="body"/>
          </p:nvPr>
        </p:nvSpPr>
        <p:spPr>
          <a:xfrm>
            <a:off x="457200" y="1034775"/>
            <a:ext cx="8419200" cy="53973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 </a:t>
            </a:r>
          </a:p>
        </p:txBody>
      </p:sp>
      <p:sp>
        <p:nvSpPr>
          <p:cNvPr id="140" name="Shape 140"/>
          <p:cNvSpPr txBox="1"/>
          <p:nvPr>
            <p:ph type="title"/>
          </p:nvPr>
        </p:nvSpPr>
        <p:spPr>
          <a:xfrm>
            <a:off x="457200" y="274637"/>
            <a:ext cx="8229600" cy="13257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 </a:t>
            </a:r>
          </a:p>
        </p:txBody>
      </p:sp>
      <p:pic>
        <p:nvPicPr>
          <p:cNvPr id="141" name="Shape 1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5" y="268274"/>
            <a:ext cx="8467799" cy="8375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jogjas.com/indogama/wp-content/uploads/delmhorst-paper-moisture-meter-p-2000.jpg" id="142" name="Shape 1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30325" y="1422300"/>
            <a:ext cx="2961300" cy="401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Shape 1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3050" y="1422300"/>
            <a:ext cx="2961300" cy="3745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Fluke 62 " id="144" name="Shape 14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761525" y="2111720"/>
            <a:ext cx="1986300" cy="2336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1.bp.blogspot.com/-MGExhefxrao/TlZt6sHenXI/AAAAAAAAAKs/BiMOWz5vQ_0/s1600/Flow%252520Cup%252520Viscometer.jpg" id="145" name="Shape 14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79032" y="4607650"/>
            <a:ext cx="2151300" cy="178079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Shape 146"/>
          <p:cNvSpPr txBox="1"/>
          <p:nvPr>
            <p:ph idx="4294967295" type="subTitle"/>
          </p:nvPr>
        </p:nvSpPr>
        <p:spPr>
          <a:xfrm>
            <a:off x="131875" y="6340600"/>
            <a:ext cx="8886900" cy="4362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-GB" sz="1800"/>
              <a:t>Amylodex Pvt.Ltd  / Dorr Chemicals     </a:t>
            </a:r>
            <a:r>
              <a:rPr lang="en-GB" sz="1400"/>
              <a:t>03 Sep 2015 at WICMA  Goa </a:t>
            </a:r>
            <a:r>
              <a:rPr lang="en-GB" sz="1800"/>
              <a:t>         Bhaskar BV Reddy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/>
          <p:nvPr>
            <p:ph idx="4294967295" type="body"/>
          </p:nvPr>
        </p:nvSpPr>
        <p:spPr>
          <a:xfrm>
            <a:off x="2660400" y="2201750"/>
            <a:ext cx="6026400" cy="2224799"/>
          </a:xfrm>
          <a:prstGeom prst="rect">
            <a:avLst/>
          </a:prstGeom>
          <a:solidFill>
            <a:srgbClr val="FFFFFF"/>
          </a:solidFill>
        </p:spPr>
        <p:txBody>
          <a:bodyPr anchorCtr="0" anchor="t" bIns="91425" lIns="91425" rIns="91425" wrap="square" tIns="91425">
            <a:noAutofit/>
          </a:bodyPr>
          <a:lstStyle/>
          <a:p>
            <a:pPr indent="-263525" lvl="0" marL="365125" rtl="0">
              <a:lnSpc>
                <a:spcPct val="90000"/>
              </a:lnSpc>
              <a:spcBef>
                <a:spcPts val="400"/>
              </a:spcBef>
              <a:buNone/>
            </a:pPr>
            <a:r>
              <a:rPr b="1" lang="en-GB" sz="2400">
                <a:solidFill>
                  <a:srgbClr val="0070C0"/>
                </a:solidFill>
                <a:latin typeface="Rambla"/>
                <a:ea typeface="Rambla"/>
                <a:cs typeface="Rambla"/>
                <a:sym typeface="Rambla"/>
              </a:rPr>
              <a:t>Amylodex Pvt.Ltd. (Formerly Stardex)</a:t>
            </a:r>
          </a:p>
          <a:p>
            <a:pPr indent="-263525" lvl="0" marL="365125" rtl="0">
              <a:lnSpc>
                <a:spcPct val="90000"/>
              </a:lnSpc>
              <a:spcBef>
                <a:spcPts val="400"/>
              </a:spcBef>
              <a:buNone/>
            </a:pPr>
            <a:r>
              <a:rPr b="1" lang="en-GB" sz="2400">
                <a:solidFill>
                  <a:srgbClr val="0000FF"/>
                </a:solidFill>
                <a:latin typeface="Rambla"/>
                <a:ea typeface="Rambla"/>
                <a:cs typeface="Rambla"/>
                <a:sym typeface="Rambla"/>
              </a:rPr>
              <a:t>bhaskar@amylodex.com</a:t>
            </a:r>
            <a:r>
              <a:rPr lang="en-GB" sz="2400">
                <a:solidFill>
                  <a:srgbClr val="0000FF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GB" sz="240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                       </a:t>
            </a:r>
          </a:p>
          <a:p>
            <a:pPr indent="-263525" lvl="0" marL="365125" rtl="0">
              <a:lnSpc>
                <a:spcPct val="90000"/>
              </a:lnSpc>
              <a:spcBef>
                <a:spcPts val="400"/>
              </a:spcBef>
              <a:buNone/>
            </a:pPr>
            <a:r>
              <a:rPr lang="en-GB" sz="2400">
                <a:solidFill>
                  <a:srgbClr val="008080"/>
                </a:solidFill>
                <a:latin typeface="Rambla"/>
                <a:ea typeface="Rambla"/>
                <a:cs typeface="Rambla"/>
                <a:sym typeface="Rambla"/>
              </a:rPr>
              <a:t>Tele: 040 – 23060334   Fax: 040 - 23061638</a:t>
            </a:r>
          </a:p>
          <a:p>
            <a:pPr indent="-263525" lvl="0" marL="365125" rtl="0">
              <a:lnSpc>
                <a:spcPct val="90000"/>
              </a:lnSpc>
              <a:spcBef>
                <a:spcPts val="400"/>
              </a:spcBef>
              <a:buNone/>
            </a:pPr>
            <a:r>
              <a:rPr lang="en-GB" sz="2400">
                <a:solidFill>
                  <a:srgbClr val="008080"/>
                </a:solidFill>
                <a:latin typeface="Rambla"/>
                <a:ea typeface="Rambla"/>
                <a:cs typeface="Rambla"/>
                <a:sym typeface="Rambla"/>
              </a:rPr>
              <a:t>Mob: 9866114029</a:t>
            </a:r>
          </a:p>
          <a:p>
            <a:pPr indent="-263525" lvl="0" marL="365125" rtl="0">
              <a:lnSpc>
                <a:spcPct val="90000"/>
              </a:lnSpc>
              <a:spcBef>
                <a:spcPts val="400"/>
              </a:spcBef>
              <a:buNone/>
            </a:pPr>
            <a:r>
              <a:rPr b="1" lang="en-GB" sz="2400">
                <a:solidFill>
                  <a:srgbClr val="009999"/>
                </a:solidFill>
                <a:latin typeface="Rambla"/>
                <a:ea typeface="Rambla"/>
                <a:cs typeface="Rambla"/>
                <a:sym typeface="Rambla"/>
              </a:rPr>
              <a:t>www.amylodex.com</a:t>
            </a:r>
          </a:p>
          <a:p>
            <a:pPr indent="-143255" lvl="0" marL="365760" rtl="0">
              <a:spcBef>
                <a:spcPts val="400"/>
              </a:spcBef>
              <a:buNone/>
            </a:pPr>
            <a:r>
              <a:t/>
            </a:r>
            <a:endParaRPr b="1" sz="2400">
              <a:solidFill>
                <a:srgbClr val="009999"/>
              </a:solidFill>
              <a:latin typeface="Rambla"/>
              <a:ea typeface="Rambla"/>
              <a:cs typeface="Rambla"/>
              <a:sym typeface="Rambla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rtl="0">
              <a:spcBef>
                <a:spcPts val="0"/>
              </a:spcBef>
              <a:buClr>
                <a:srgbClr val="000000"/>
              </a:buClr>
              <a:buSzPct val="78571"/>
              <a:buFont typeface="Arial"/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rtl="0">
              <a:spcBef>
                <a:spcPts val="0"/>
              </a:spcBef>
              <a:buClr>
                <a:srgbClr val="FFFFFF"/>
              </a:buClr>
              <a:buSzPct val="25000"/>
              <a:buFont typeface="Tahoma"/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2" name="Shape 152"/>
          <p:cNvSpPr txBox="1"/>
          <p:nvPr>
            <p:ph idx="4294967295" type="title"/>
          </p:nvPr>
        </p:nvSpPr>
        <p:spPr>
          <a:xfrm>
            <a:off x="457200" y="250750"/>
            <a:ext cx="8229600" cy="1762499"/>
          </a:xfrm>
          <a:prstGeom prst="rect">
            <a:avLst/>
          </a:prstGeom>
          <a:solidFill>
            <a:srgbClr val="FFFFFF"/>
          </a:solidFill>
        </p:spPr>
        <p:txBody>
          <a:bodyPr anchorCtr="0" anchor="b" bIns="91425" lIns="91425" rIns="91425" wrap="square" tIns="91425">
            <a:noAutofit/>
          </a:bodyPr>
          <a:lstStyle/>
          <a:p>
            <a:pPr lvl="0" rtl="0" algn="ctr">
              <a:spcBef>
                <a:spcPts val="0"/>
              </a:spcBef>
              <a:buClr>
                <a:srgbClr val="FFC000"/>
              </a:buClr>
              <a:buSzPct val="25000"/>
              <a:buFont typeface="Arial"/>
              <a:buNone/>
            </a:pPr>
            <a:r>
              <a:rPr lang="en-GB" sz="72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3" name="Shape 153"/>
          <p:cNvSpPr txBox="1"/>
          <p:nvPr/>
        </p:nvSpPr>
        <p:spPr>
          <a:xfrm>
            <a:off x="457200" y="4797325"/>
            <a:ext cx="8229600" cy="1875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12700" lvl="0" marL="2286000" rtl="0">
              <a:lnSpc>
                <a:spcPct val="116210"/>
              </a:lnSpc>
              <a:spcBef>
                <a:spcPts val="0"/>
              </a:spcBef>
              <a:buNone/>
            </a:pPr>
            <a:r>
              <a:rPr b="1" lang="en-GB" sz="2400">
                <a:solidFill>
                  <a:srgbClr val="CC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DOR Chemicals</a:t>
            </a:r>
          </a:p>
          <a:p>
            <a:pPr indent="12700" lvl="0" marL="2286000" rtl="0" algn="l">
              <a:lnSpc>
                <a:spcPct val="116210"/>
              </a:lnSpc>
              <a:spcBef>
                <a:spcPts val="0"/>
              </a:spcBef>
              <a:buNone/>
            </a:pPr>
            <a:r>
              <a:rPr lang="en-GB" sz="1800">
                <a:solidFill>
                  <a:srgbClr val="1155CC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Tel:972-4-9549650-</a:t>
            </a:r>
            <a:r>
              <a:rPr lang="en-GB" sz="18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Fax:972-4-9840508 -</a:t>
            </a:r>
          </a:p>
          <a:p>
            <a:pPr indent="12700" lvl="0" marL="2286000" rtl="0" algn="l">
              <a:lnSpc>
                <a:spcPct val="116210"/>
              </a:lnSpc>
              <a:spcBef>
                <a:spcPts val="0"/>
              </a:spcBef>
              <a:buNone/>
            </a:pPr>
            <a:r>
              <a:rPr lang="en-GB" sz="18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Mobile:+972-52 6122549 or +44 77 000 40 826</a:t>
            </a:r>
          </a:p>
          <a:p>
            <a:pPr indent="457200" lvl="0" marL="1828800" rtl="0">
              <a:lnSpc>
                <a:spcPct val="116210"/>
              </a:lnSpc>
              <a:spcBef>
                <a:spcPts val="0"/>
              </a:spcBef>
              <a:buNone/>
            </a:pPr>
            <a:r>
              <a:rPr lang="en-GB" sz="18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E-mail : </a:t>
            </a:r>
            <a:r>
              <a:rPr lang="en-GB" sz="1800">
                <a:solidFill>
                  <a:srgbClr val="1155CC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moris@dorchemicals.com</a:t>
            </a:r>
            <a:r>
              <a:rPr lang="en-GB" sz="18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1800">
                <a:solidFill>
                  <a:srgbClr val="1F497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indent="457200" lvl="0" marL="1828800" rtl="0">
              <a:lnSpc>
                <a:spcPct val="151579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u="sng">
                <a:solidFill>
                  <a:srgbClr val="1155CC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  <a:hlinkClick r:id="rId3"/>
              </a:rPr>
              <a:t>www.dor-group.com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amylo.png" id="154" name="Shape 1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" y="2074162"/>
            <a:ext cx="2332625" cy="2709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ave">
  <a:themeElements>
    <a:clrScheme name="Custom 506">
      <a:dk1>
        <a:srgbClr val="000000"/>
      </a:dk1>
      <a:lt1>
        <a:srgbClr val="FFFFFF"/>
      </a:lt1>
      <a:dk2>
        <a:srgbClr val="00387E"/>
      </a:dk2>
      <a:lt2>
        <a:srgbClr val="C6DFF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387E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